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80" r:id="rId7"/>
    <p:sldId id="275" r:id="rId8"/>
    <p:sldId id="276" r:id="rId9"/>
    <p:sldId id="266" r:id="rId10"/>
    <p:sldId id="278" r:id="rId11"/>
    <p:sldId id="279" r:id="rId12"/>
    <p:sldId id="277" r:id="rId13"/>
    <p:sldId id="281" r:id="rId14"/>
    <p:sldId id="282" r:id="rId15"/>
    <p:sldId id="273" r:id="rId16"/>
    <p:sldId id="262" r:id="rId17"/>
    <p:sldId id="263" r:id="rId18"/>
    <p:sldId id="269" r:id="rId19"/>
    <p:sldId id="264" r:id="rId20"/>
    <p:sldId id="265" r:id="rId21"/>
    <p:sldId id="270" r:id="rId22"/>
    <p:sldId id="271" r:id="rId23"/>
    <p:sldId id="272" r:id="rId24"/>
    <p:sldId id="28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994A9-0025-8A43-8B15-E4978CC84B4F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8F12C-7F46-9D43-A561-9BDD495B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0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0AB28-4D0F-6F46-BFB7-CC3C95B7AE88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E8A1A-5076-AE49-A7DA-DFE0D583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4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B  2. C  3. D  4. A  5.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E8A1A-5076-AE49-A7DA-DFE0D583A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6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B  2. A  3. d  4. </a:t>
            </a:r>
            <a:r>
              <a:rPr lang="en-US" smtClean="0"/>
              <a:t>c  </a:t>
            </a:r>
            <a:r>
              <a:rPr lang="en-US" dirty="0" smtClean="0"/>
              <a:t>5.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E8A1A-5076-AE49-A7DA-DFE0D583AF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3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7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1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45"/>
            <a:ext cx="8229600" cy="13684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8246"/>
            <a:ext cx="4040188" cy="7966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8246"/>
            <a:ext cx="4041775" cy="7966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4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2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0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2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757"/>
            <a:ext cx="8229600" cy="13684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A93C-EAE9-4448-A6FB-3D3E26FF945D}" type="datetimeFigureOut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719C4-41DB-B94E-9A14-76AA14F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ubble &amp; soap"/>
          <a:ea typeface="+mj-ea"/>
          <a:cs typeface="bubble &amp; soap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loBigBen"/>
          <a:ea typeface="+mn-ea"/>
          <a:cs typeface="HelloBigBe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 Math"/>
          <a:ea typeface="+mn-ea"/>
          <a:cs typeface="Cambria Math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loMacaroni"/>
          <a:ea typeface="+mn-ea"/>
          <a:cs typeface="HelloMacaron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Solving Multi-Step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 can solve equations of the form </a:t>
            </a:r>
            <a:r>
              <a:rPr lang="en-US" i="1" dirty="0" err="1"/>
              <a:t>px</a:t>
            </a:r>
            <a:r>
              <a:rPr lang="en-US" i="1" dirty="0"/>
              <a:t> + q = r </a:t>
            </a:r>
            <a:r>
              <a:rPr lang="en-US" dirty="0"/>
              <a:t>and </a:t>
            </a:r>
            <a:r>
              <a:rPr lang="en-US" i="1" dirty="0"/>
              <a:t>p(</a:t>
            </a:r>
            <a:r>
              <a:rPr lang="en-US" i="1" dirty="0" err="1"/>
              <a:t>x+q</a:t>
            </a:r>
            <a:r>
              <a:rPr lang="en-US" i="1" dirty="0"/>
              <a:t>)</a:t>
            </a:r>
            <a:r>
              <a:rPr lang="en-US" dirty="0"/>
              <a:t> = </a:t>
            </a:r>
            <a:r>
              <a:rPr lang="en-US" i="1" dirty="0"/>
              <a:t>r</a:t>
            </a:r>
            <a:r>
              <a:rPr lang="en-US" dirty="0"/>
              <a:t> fluently.  This means I can solve multi-step equations using the distributive property.</a:t>
            </a:r>
          </a:p>
        </p:txBody>
      </p:sp>
    </p:spTree>
    <p:extLst>
      <p:ext uri="{BB962C8B-B14F-4D97-AF65-F5344CB8AC3E}">
        <p14:creationId xmlns:p14="http://schemas.microsoft.com/office/powerpoint/2010/main" val="36937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9454"/>
            <a:ext cx="490924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First - </a:t>
            </a:r>
            <a:r>
              <a:rPr lang="en-US" sz="4800" dirty="0" smtClean="0">
                <a:latin typeface="HelloMacaroni"/>
                <a:cs typeface="HelloMacaroni"/>
              </a:rPr>
              <a:t>Distribute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983" y="2627669"/>
            <a:ext cx="395823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=6x + 2 = -2x -6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193491" y="1148552"/>
            <a:ext cx="45720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6x + 2 = -2(x + 3)</a:t>
            </a:r>
            <a:endParaRPr lang="en-US" sz="4400" dirty="0"/>
          </a:p>
        </p:txBody>
      </p:sp>
      <p:sp>
        <p:nvSpPr>
          <p:cNvPr id="6" name="Curved Down Arrow 5"/>
          <p:cNvSpPr/>
          <p:nvPr/>
        </p:nvSpPr>
        <p:spPr>
          <a:xfrm>
            <a:off x="6685114" y="1148552"/>
            <a:ext cx="822960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urved Down Arrow 6"/>
          <p:cNvSpPr/>
          <p:nvPr/>
        </p:nvSpPr>
        <p:spPr>
          <a:xfrm>
            <a:off x="6685114" y="1148552"/>
            <a:ext cx="1801879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464" y="3578451"/>
            <a:ext cx="823958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Next – </a:t>
            </a:r>
            <a:r>
              <a:rPr lang="en-US" sz="4800" dirty="0" smtClean="0">
                <a:latin typeface="HelloMacaroni"/>
                <a:cs typeface="HelloMacaroni"/>
              </a:rPr>
              <a:t>Combine Like Terms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0668" y="4495247"/>
            <a:ext cx="676609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Nothing can be combined.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0426" y="5462439"/>
            <a:ext cx="18466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5528631" y="309454"/>
            <a:ext cx="295836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Example Two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253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Now, use </a:t>
            </a:r>
            <a:r>
              <a:rPr lang="en-US" dirty="0" err="1" smtClean="0">
                <a:latin typeface="HelloMacaroni"/>
                <a:cs typeface="HelloMacaroni"/>
              </a:rPr>
              <a:t>Sadmep</a:t>
            </a:r>
            <a:r>
              <a:rPr lang="en-US" dirty="0" smtClean="0">
                <a:latin typeface="HelloMacaroni"/>
                <a:cs typeface="HelloMacaroni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to solve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766291" y="1600200"/>
            <a:ext cx="3441968" cy="51398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000" dirty="0" smtClean="0"/>
              <a:t>6x + 2 = -2x – 6</a:t>
            </a:r>
          </a:p>
          <a:p>
            <a:pPr marL="0" indent="0">
              <a:buNone/>
            </a:pPr>
            <a:r>
              <a:rPr lang="en-US" sz="4000" dirty="0" smtClean="0"/>
              <a:t>+2x        +2x</a:t>
            </a:r>
          </a:p>
          <a:p>
            <a:pPr marL="0" indent="0">
              <a:buNone/>
            </a:pPr>
            <a:r>
              <a:rPr lang="en-US" sz="4000" dirty="0" smtClean="0"/>
              <a:t>8x + 2  =         -6</a:t>
            </a:r>
          </a:p>
          <a:p>
            <a:pPr marL="0" indent="0">
              <a:buNone/>
            </a:pPr>
            <a:r>
              <a:rPr lang="en-US" sz="4000" dirty="0" smtClean="0"/>
              <a:t>       -2             -2</a:t>
            </a:r>
          </a:p>
          <a:p>
            <a:pPr marL="0" indent="0">
              <a:buNone/>
            </a:pPr>
            <a:r>
              <a:rPr lang="en-US" sz="4000" dirty="0" smtClean="0"/>
              <a:t>8x          =       -8</a:t>
            </a:r>
          </a:p>
          <a:p>
            <a:pPr marL="914400" indent="-914400">
              <a:buAutoNum type="arabicPlain" startAt="8"/>
            </a:pPr>
            <a:r>
              <a:rPr lang="en-US" sz="4000" dirty="0" smtClean="0"/>
              <a:t>                  8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x = -1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66291" y="4448849"/>
            <a:ext cx="16257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766291" y="3049924"/>
            <a:ext cx="322387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36200" y="4448849"/>
            <a:ext cx="144611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99549" y="3049924"/>
            <a:ext cx="290945" cy="161636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36200" y="1600200"/>
            <a:ext cx="290945" cy="161636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66291" y="5267999"/>
            <a:ext cx="70504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34226" y="5267999"/>
            <a:ext cx="77403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57115" y="4292407"/>
            <a:ext cx="290945" cy="161636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89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49" y="983422"/>
            <a:ext cx="8738295" cy="53245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ambria Math"/>
                <a:cs typeface="Cambria Math"/>
              </a:rPr>
              <a:t>Check your answer with substitution :</a:t>
            </a:r>
          </a:p>
          <a:p>
            <a:pPr algn="ctr"/>
            <a:r>
              <a:rPr lang="en-US" sz="4000" dirty="0" smtClean="0">
                <a:latin typeface="Cambria Math"/>
                <a:cs typeface="Cambria Math"/>
              </a:rPr>
              <a:t> </a:t>
            </a:r>
            <a:r>
              <a:rPr lang="en-US" sz="6000" dirty="0" smtClean="0">
                <a:latin typeface="Cambria Math"/>
                <a:cs typeface="Cambria Math"/>
              </a:rPr>
              <a:t>6(-1) + 2 = -2(-1 + 3)</a:t>
            </a:r>
          </a:p>
          <a:p>
            <a:pPr algn="ctr"/>
            <a:r>
              <a:rPr lang="en-US" sz="6000" dirty="0" smtClean="0">
                <a:latin typeface="Cambria Math"/>
                <a:cs typeface="Cambria Math"/>
              </a:rPr>
              <a:t>-6 + 2 = 2 + -6</a:t>
            </a:r>
          </a:p>
          <a:p>
            <a:pPr algn="ctr"/>
            <a:r>
              <a:rPr lang="en-US" sz="6000" dirty="0" smtClean="0">
                <a:latin typeface="Cambria Math"/>
                <a:cs typeface="Cambria Math"/>
              </a:rPr>
              <a:t>-4 = -4</a:t>
            </a:r>
            <a:endParaRPr lang="en-US" sz="6000" dirty="0">
              <a:latin typeface="Cambria Math"/>
              <a:cs typeface="Cambria Math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58441" y="5623180"/>
            <a:ext cx="878627" cy="58040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37068" y="4016557"/>
            <a:ext cx="1422638" cy="2187027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20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698" y="363188"/>
            <a:ext cx="490924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First - </a:t>
            </a:r>
            <a:r>
              <a:rPr lang="en-US" sz="4800" dirty="0" smtClean="0">
                <a:latin typeface="HelloMacaroni"/>
                <a:cs typeface="HelloMacaroni"/>
              </a:rPr>
              <a:t>Distribute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1347" y="2627669"/>
            <a:ext cx="465103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=16x + 40 + x = 74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004547" y="1181119"/>
            <a:ext cx="4760944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/>
              <a:t>8</a:t>
            </a:r>
            <a:r>
              <a:rPr lang="en-US" sz="4400" dirty="0" smtClean="0"/>
              <a:t>(2x </a:t>
            </a:r>
            <a:r>
              <a:rPr lang="en-US" sz="4400" dirty="0"/>
              <a:t>+</a:t>
            </a:r>
            <a:r>
              <a:rPr lang="en-US" sz="4400" dirty="0" smtClean="0"/>
              <a:t> 5) + x = 74</a:t>
            </a:r>
            <a:endParaRPr lang="en-US" sz="4400" dirty="0"/>
          </a:p>
        </p:txBody>
      </p:sp>
      <p:sp>
        <p:nvSpPr>
          <p:cNvPr id="7" name="Curved Down Arrow 6"/>
          <p:cNvSpPr/>
          <p:nvPr/>
        </p:nvSpPr>
        <p:spPr>
          <a:xfrm>
            <a:off x="4268159" y="1148552"/>
            <a:ext cx="1471567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464" y="3578451"/>
            <a:ext cx="823958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Next – </a:t>
            </a:r>
            <a:r>
              <a:rPr lang="en-US" sz="4800" dirty="0" smtClean="0">
                <a:latin typeface="HelloMacaroni"/>
                <a:cs typeface="HelloMacaroni"/>
              </a:rPr>
              <a:t>Combine Like Terms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520" y="4495247"/>
            <a:ext cx="850497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=17x + 5 = 74</a:t>
            </a:r>
            <a:endParaRPr lang="en-US" sz="3600" dirty="0"/>
          </a:p>
        </p:txBody>
      </p:sp>
      <p:sp>
        <p:nvSpPr>
          <p:cNvPr id="10" name="Curved Down Arrow 9"/>
          <p:cNvSpPr/>
          <p:nvPr/>
        </p:nvSpPr>
        <p:spPr>
          <a:xfrm>
            <a:off x="4180983" y="1181119"/>
            <a:ext cx="822960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85833" y="253999"/>
            <a:ext cx="327996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Example Three</a:t>
            </a:r>
          </a:p>
        </p:txBody>
      </p:sp>
    </p:spTree>
    <p:extLst>
      <p:ext uri="{BB962C8B-B14F-4D97-AF65-F5344CB8AC3E}">
        <p14:creationId xmlns:p14="http://schemas.microsoft.com/office/powerpoint/2010/main" val="238451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Now, use </a:t>
            </a:r>
            <a:r>
              <a:rPr lang="en-US" dirty="0" err="1" smtClean="0">
                <a:latin typeface="HelloMacaroni"/>
                <a:cs typeface="HelloMacaroni"/>
              </a:rPr>
              <a:t>Sadmep</a:t>
            </a:r>
            <a:r>
              <a:rPr lang="en-US" dirty="0" smtClean="0">
                <a:latin typeface="HelloMacaroni"/>
                <a:cs typeface="HelloMacaroni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to solve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766291" y="1600200"/>
            <a:ext cx="3646852" cy="43765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dirty="0" smtClean="0"/>
              <a:t>17x + 40 = 74</a:t>
            </a:r>
          </a:p>
          <a:p>
            <a:pPr marL="0" indent="0">
              <a:buNone/>
            </a:pPr>
            <a:r>
              <a:rPr lang="en-US" sz="4800" dirty="0"/>
              <a:t>  </a:t>
            </a:r>
            <a:r>
              <a:rPr lang="en-US" sz="4800" dirty="0" smtClean="0"/>
              <a:t>       -40 = -40</a:t>
            </a:r>
          </a:p>
          <a:p>
            <a:pPr marL="0" indent="0">
              <a:buNone/>
            </a:pPr>
            <a:r>
              <a:rPr lang="en-US" sz="4800" dirty="0" smtClean="0"/>
              <a:t> 17x       =   34</a:t>
            </a:r>
          </a:p>
          <a:p>
            <a:pPr marL="0" indent="0">
              <a:buNone/>
            </a:pPr>
            <a:r>
              <a:rPr lang="en-US" sz="4800" dirty="0" smtClean="0"/>
              <a:t> 17              17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x          = </a:t>
            </a:r>
            <a:r>
              <a:rPr lang="en-US" sz="4800" dirty="0"/>
              <a:t>2</a:t>
            </a:r>
            <a:r>
              <a:rPr lang="en-US" sz="4800" dirty="0" smtClean="0"/>
              <a:t>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158813" y="3325091"/>
            <a:ext cx="315943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66292" y="4304542"/>
            <a:ext cx="164677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43348" y="4304542"/>
            <a:ext cx="164677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158813" y="3481917"/>
            <a:ext cx="344270" cy="154516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97917" y="1600200"/>
            <a:ext cx="345431" cy="172489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02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49" y="983422"/>
            <a:ext cx="8738295" cy="62478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ambria Math"/>
                <a:cs typeface="Cambria Math"/>
              </a:rPr>
              <a:t>Check your answer with substitution :</a:t>
            </a:r>
          </a:p>
          <a:p>
            <a:pPr algn="ctr"/>
            <a:r>
              <a:rPr lang="en-US" sz="6000" dirty="0" smtClean="0">
                <a:latin typeface="Cambria Math"/>
                <a:cs typeface="Cambria Math"/>
              </a:rPr>
              <a:t>8(2(2) + 5) + 2 = 74</a:t>
            </a:r>
          </a:p>
          <a:p>
            <a:pPr algn="ctr"/>
            <a:r>
              <a:rPr lang="en-US" sz="6000" dirty="0" smtClean="0">
                <a:latin typeface="Cambria Math"/>
                <a:cs typeface="Cambria Math"/>
              </a:rPr>
              <a:t>8(9) + 2 = 74</a:t>
            </a:r>
          </a:p>
          <a:p>
            <a:pPr algn="ctr"/>
            <a:r>
              <a:rPr lang="en-US" sz="6000" dirty="0" smtClean="0">
                <a:latin typeface="Cambria Math"/>
                <a:cs typeface="Cambria Math"/>
              </a:rPr>
              <a:t>74 = 74</a:t>
            </a:r>
            <a:endParaRPr lang="en-US" sz="6000" dirty="0">
              <a:latin typeface="Cambria Math"/>
              <a:cs typeface="Cambria Math"/>
            </a:endParaRPr>
          </a:p>
          <a:p>
            <a:pPr algn="ctr"/>
            <a:endParaRPr lang="en-US" sz="6000" dirty="0">
              <a:latin typeface="Cambria Math"/>
              <a:cs typeface="Cambria Math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58441" y="5623180"/>
            <a:ext cx="878627" cy="58040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37068" y="4016557"/>
            <a:ext cx="1422638" cy="2187027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51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279" y="330621"/>
            <a:ext cx="490924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First - </a:t>
            </a:r>
            <a:r>
              <a:rPr lang="en-US" sz="4800" dirty="0" smtClean="0">
                <a:latin typeface="HelloMacaroni"/>
                <a:cs typeface="HelloMacaroni"/>
              </a:rPr>
              <a:t>Distribute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983" y="2627669"/>
            <a:ext cx="349957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=5y – 25 = 15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193491" y="1181119"/>
            <a:ext cx="45720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5(y – 5) = 15</a:t>
            </a:r>
            <a:endParaRPr lang="en-US" sz="4400" dirty="0"/>
          </a:p>
        </p:txBody>
      </p:sp>
      <p:sp>
        <p:nvSpPr>
          <p:cNvPr id="6" name="Curved Down Arrow 5"/>
          <p:cNvSpPr/>
          <p:nvPr/>
        </p:nvSpPr>
        <p:spPr>
          <a:xfrm>
            <a:off x="5155524" y="1181119"/>
            <a:ext cx="822960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urved Down Arrow 6"/>
          <p:cNvSpPr/>
          <p:nvPr/>
        </p:nvSpPr>
        <p:spPr>
          <a:xfrm>
            <a:off x="5155524" y="1148552"/>
            <a:ext cx="1471567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464" y="3578451"/>
            <a:ext cx="823958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Next – </a:t>
            </a:r>
            <a:r>
              <a:rPr lang="en-US" sz="4800" dirty="0" smtClean="0">
                <a:latin typeface="HelloMacaroni"/>
                <a:cs typeface="HelloMacaroni"/>
              </a:rPr>
              <a:t>Combine Like Terms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0668" y="4495247"/>
            <a:ext cx="676609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Nothing can be combined.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185833" y="232833"/>
            <a:ext cx="302573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Example Four</a:t>
            </a:r>
          </a:p>
        </p:txBody>
      </p:sp>
    </p:spTree>
    <p:extLst>
      <p:ext uri="{BB962C8B-B14F-4D97-AF65-F5344CB8AC3E}">
        <p14:creationId xmlns:p14="http://schemas.microsoft.com/office/powerpoint/2010/main" val="240479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Now, use </a:t>
            </a:r>
            <a:r>
              <a:rPr lang="en-US" dirty="0" err="1" smtClean="0">
                <a:latin typeface="HelloMacaroni"/>
                <a:cs typeface="HelloMacaroni"/>
              </a:rPr>
              <a:t>Sadmep</a:t>
            </a:r>
            <a:r>
              <a:rPr lang="en-US" dirty="0" smtClean="0">
                <a:latin typeface="HelloMacaroni"/>
                <a:cs typeface="HelloMacaroni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to solve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766291" y="1600200"/>
            <a:ext cx="3715681" cy="43765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dirty="0" smtClean="0"/>
              <a:t>  5y – 25 = 15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+25   +25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5y           = 40</a:t>
            </a:r>
          </a:p>
          <a:p>
            <a:pPr marL="0" indent="0">
              <a:buNone/>
            </a:pPr>
            <a:r>
              <a:rPr lang="en-US" sz="4800" dirty="0" smtClean="0"/>
              <a:t>  5                 5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x            = 8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66291" y="4110182"/>
            <a:ext cx="1066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07082" y="3325091"/>
            <a:ext cx="257489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8090" y="4110182"/>
            <a:ext cx="1066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31228" y="3302000"/>
            <a:ext cx="290945" cy="161636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23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49" y="983422"/>
            <a:ext cx="8738295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ambria Math"/>
                <a:cs typeface="Cambria Math"/>
              </a:rPr>
              <a:t>Check your answer with substitution :</a:t>
            </a:r>
          </a:p>
          <a:p>
            <a:pPr algn="ctr"/>
            <a:r>
              <a:rPr lang="en-US" sz="4000" dirty="0" smtClean="0">
                <a:latin typeface="Cambria Math"/>
                <a:cs typeface="Cambria Math"/>
              </a:rPr>
              <a:t> </a:t>
            </a:r>
            <a:r>
              <a:rPr lang="en-US" sz="6000" dirty="0">
                <a:latin typeface="Cambria Math"/>
                <a:cs typeface="Cambria Math"/>
              </a:rPr>
              <a:t>5 (8 – 5) = 15</a:t>
            </a:r>
          </a:p>
          <a:p>
            <a:pPr algn="ctr"/>
            <a:endParaRPr lang="en-US" sz="6000" dirty="0">
              <a:latin typeface="Cambria Math"/>
              <a:cs typeface="Cambria Math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58441" y="5623180"/>
            <a:ext cx="878627" cy="58040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37068" y="4016557"/>
            <a:ext cx="1422638" cy="2187027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06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520" y="288288"/>
            <a:ext cx="490924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First - </a:t>
            </a:r>
            <a:r>
              <a:rPr lang="en-US" sz="4800" dirty="0" smtClean="0">
                <a:latin typeface="HelloMacaroni"/>
                <a:cs typeface="HelloMacaroni"/>
              </a:rPr>
              <a:t>Distribute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983" y="2627669"/>
            <a:ext cx="439375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=6x + 24= 5x - 10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193491" y="1181119"/>
            <a:ext cx="45720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6(x + 4) = 5(x – 2)</a:t>
            </a:r>
            <a:endParaRPr lang="en-US" sz="4400" dirty="0"/>
          </a:p>
        </p:txBody>
      </p:sp>
      <p:sp>
        <p:nvSpPr>
          <p:cNvPr id="6" name="Curved Down Arrow 5"/>
          <p:cNvSpPr/>
          <p:nvPr/>
        </p:nvSpPr>
        <p:spPr>
          <a:xfrm>
            <a:off x="6779491" y="1181119"/>
            <a:ext cx="822960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urved Down Arrow 6"/>
          <p:cNvSpPr/>
          <p:nvPr/>
        </p:nvSpPr>
        <p:spPr>
          <a:xfrm>
            <a:off x="4536226" y="1148552"/>
            <a:ext cx="1471567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464" y="3578451"/>
            <a:ext cx="823958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Next – </a:t>
            </a:r>
            <a:r>
              <a:rPr lang="en-US" sz="4800" dirty="0" smtClean="0">
                <a:latin typeface="HelloMacaroni"/>
                <a:cs typeface="HelloMacaroni"/>
              </a:rPr>
              <a:t>Combine Like Terms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520" y="4495247"/>
            <a:ext cx="8504971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Nothing can be combined.</a:t>
            </a:r>
          </a:p>
          <a:p>
            <a:r>
              <a:rPr lang="en-US" sz="3600" dirty="0" smtClean="0"/>
              <a:t>Note(You can only combine terms on each side of the equation separately. </a:t>
            </a:r>
            <a:endParaRPr lang="en-US" sz="3600" dirty="0"/>
          </a:p>
        </p:txBody>
      </p:sp>
      <p:sp>
        <p:nvSpPr>
          <p:cNvPr id="9" name="Curved Down Arrow 8"/>
          <p:cNvSpPr/>
          <p:nvPr/>
        </p:nvSpPr>
        <p:spPr>
          <a:xfrm>
            <a:off x="6779491" y="1199663"/>
            <a:ext cx="1471567" cy="771849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Curved Down Arrow 9"/>
          <p:cNvSpPr/>
          <p:nvPr/>
        </p:nvSpPr>
        <p:spPr>
          <a:xfrm>
            <a:off x="4536226" y="1181119"/>
            <a:ext cx="822960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5833" y="232833"/>
            <a:ext cx="291152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Example Five</a:t>
            </a:r>
          </a:p>
        </p:txBody>
      </p:sp>
    </p:spTree>
    <p:extLst>
      <p:ext uri="{BB962C8B-B14F-4D97-AF65-F5344CB8AC3E}">
        <p14:creationId xmlns:p14="http://schemas.microsoft.com/office/powerpoint/2010/main" val="21114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Flashback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24418"/>
              </p:ext>
            </p:extLst>
          </p:nvPr>
        </p:nvGraphicFramePr>
        <p:xfrm>
          <a:off x="730250" y="1566333"/>
          <a:ext cx="7810500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5" imgW="6083300" imgH="4051300" progId="Word.Document.12">
                  <p:embed/>
                </p:oleObj>
              </mc:Choice>
              <mc:Fallback>
                <p:oleObj name="Document" r:id="rId5" imgW="6083300" imgH="405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0250" y="1566333"/>
                        <a:ext cx="7810500" cy="494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27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Now, use </a:t>
            </a:r>
            <a:r>
              <a:rPr lang="en-US" dirty="0" err="1" smtClean="0">
                <a:latin typeface="HelloMacaroni"/>
                <a:cs typeface="HelloMacaroni"/>
              </a:rPr>
              <a:t>Sadmep</a:t>
            </a:r>
            <a:r>
              <a:rPr lang="en-US" dirty="0" smtClean="0">
                <a:latin typeface="HelloMacaroni"/>
                <a:cs typeface="HelloMacaroni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to solve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766291" y="1600200"/>
            <a:ext cx="4631797" cy="43765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dirty="0" smtClean="0"/>
              <a:t>  6x + 24 = 5x - 10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-5x          = -5x</a:t>
            </a:r>
          </a:p>
          <a:p>
            <a:pPr marL="0" indent="0">
              <a:buNone/>
            </a:pPr>
            <a:r>
              <a:rPr lang="en-US" sz="4800" dirty="0" smtClean="0"/>
              <a:t>     x + 24 =     </a:t>
            </a:r>
            <a:r>
              <a:rPr lang="en-US" sz="4800" dirty="0"/>
              <a:t> </a:t>
            </a:r>
            <a:r>
              <a:rPr lang="en-US" sz="4800" dirty="0" smtClean="0"/>
              <a:t>-10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-24         -24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x           =      -34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158812" y="3325091"/>
            <a:ext cx="400550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19063" y="1834590"/>
            <a:ext cx="418005" cy="131352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158812" y="4997270"/>
            <a:ext cx="400550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80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49" y="983422"/>
            <a:ext cx="8738295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ambria Math"/>
                <a:cs typeface="Cambria Math"/>
              </a:rPr>
              <a:t>Check your answer with substitution :</a:t>
            </a:r>
          </a:p>
          <a:p>
            <a:pPr algn="ctr"/>
            <a:r>
              <a:rPr lang="en-US" sz="6000" dirty="0">
                <a:latin typeface="Cambria Math"/>
                <a:cs typeface="Cambria Math"/>
              </a:rPr>
              <a:t>6(-34+4) = 5(-34 – 2)</a:t>
            </a:r>
          </a:p>
          <a:p>
            <a:pPr algn="ctr"/>
            <a:endParaRPr lang="en-US" sz="6000" dirty="0">
              <a:latin typeface="Cambria Math"/>
              <a:cs typeface="Cambria Math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58441" y="5623180"/>
            <a:ext cx="878627" cy="58040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37068" y="4016557"/>
            <a:ext cx="1422638" cy="2187027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65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698" y="363188"/>
            <a:ext cx="490924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First - </a:t>
            </a:r>
            <a:r>
              <a:rPr lang="en-US" sz="4800" dirty="0" smtClean="0">
                <a:latin typeface="HelloMacaroni"/>
                <a:cs typeface="HelloMacaroni"/>
              </a:rPr>
              <a:t>Distribute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1347" y="2627669"/>
            <a:ext cx="542438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=-2x + 10 + x = 12 + 2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004547" y="1181119"/>
            <a:ext cx="4760944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-2(x – 5) + x = 12 + 2</a:t>
            </a:r>
            <a:endParaRPr lang="en-US" sz="4400" dirty="0"/>
          </a:p>
        </p:txBody>
      </p:sp>
      <p:sp>
        <p:nvSpPr>
          <p:cNvPr id="7" name="Curved Down Arrow 6"/>
          <p:cNvSpPr/>
          <p:nvPr/>
        </p:nvSpPr>
        <p:spPr>
          <a:xfrm>
            <a:off x="4268159" y="1148552"/>
            <a:ext cx="1471567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464" y="3578451"/>
            <a:ext cx="823958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Next – </a:t>
            </a:r>
            <a:r>
              <a:rPr lang="en-US" sz="4800" dirty="0" smtClean="0">
                <a:latin typeface="HelloMacaroni"/>
                <a:cs typeface="HelloMacaroni"/>
              </a:rPr>
              <a:t>Combine Like Terms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520" y="4495247"/>
            <a:ext cx="8504971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= -x + 10 = 14</a:t>
            </a:r>
            <a:endParaRPr lang="en-US" sz="3600" dirty="0"/>
          </a:p>
        </p:txBody>
      </p:sp>
      <p:sp>
        <p:nvSpPr>
          <p:cNvPr id="10" name="Curved Down Arrow 9"/>
          <p:cNvSpPr/>
          <p:nvPr/>
        </p:nvSpPr>
        <p:spPr>
          <a:xfrm>
            <a:off x="4180983" y="1181119"/>
            <a:ext cx="822960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5833" y="232833"/>
            <a:ext cx="264677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Example Six</a:t>
            </a:r>
          </a:p>
        </p:txBody>
      </p:sp>
    </p:spTree>
    <p:extLst>
      <p:ext uri="{BB962C8B-B14F-4D97-AF65-F5344CB8AC3E}">
        <p14:creationId xmlns:p14="http://schemas.microsoft.com/office/powerpoint/2010/main" val="273770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Now, use </a:t>
            </a:r>
            <a:r>
              <a:rPr lang="en-US" dirty="0" err="1" smtClean="0">
                <a:latin typeface="HelloMacaroni"/>
                <a:cs typeface="HelloMacaroni"/>
              </a:rPr>
              <a:t>Sadmep</a:t>
            </a:r>
            <a:r>
              <a:rPr lang="en-US" dirty="0" smtClean="0">
                <a:latin typeface="HelloMacaroni"/>
                <a:cs typeface="HelloMacaroni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to solve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766291" y="1600200"/>
            <a:ext cx="3484848" cy="43765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dirty="0" smtClean="0"/>
              <a:t> -x + 10 = 14</a:t>
            </a:r>
          </a:p>
          <a:p>
            <a:pPr marL="0" indent="0">
              <a:buNone/>
            </a:pPr>
            <a:r>
              <a:rPr lang="en-US" sz="4800" dirty="0"/>
              <a:t>  </a:t>
            </a:r>
            <a:r>
              <a:rPr lang="en-US" sz="4800" dirty="0" smtClean="0"/>
              <a:t>     -10 = -10</a:t>
            </a:r>
          </a:p>
          <a:p>
            <a:pPr marL="0" indent="0">
              <a:buNone/>
            </a:pPr>
            <a:r>
              <a:rPr lang="en-US" sz="4800" dirty="0" smtClean="0"/>
              <a:t>   - x       =   4</a:t>
            </a:r>
          </a:p>
          <a:p>
            <a:pPr marL="0" indent="0">
              <a:buNone/>
            </a:pPr>
            <a:r>
              <a:rPr lang="en-US" sz="4800" dirty="0" smtClean="0"/>
              <a:t>   -1            -1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x          = -4     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158812" y="3325091"/>
            <a:ext cx="4005503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5063" y="1834590"/>
            <a:ext cx="418005" cy="131352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66292" y="4304542"/>
            <a:ext cx="164677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843348" y="4304542"/>
            <a:ext cx="1646776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28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49" y="983422"/>
            <a:ext cx="8738295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ambria Math"/>
                <a:cs typeface="Cambria Math"/>
              </a:rPr>
              <a:t>Check your answer with substitution :</a:t>
            </a:r>
          </a:p>
          <a:p>
            <a:pPr algn="ctr"/>
            <a:r>
              <a:rPr lang="en-US" sz="6000" dirty="0" smtClean="0">
                <a:latin typeface="Cambria Math"/>
                <a:cs typeface="Cambria Math"/>
              </a:rPr>
              <a:t>-2(-4 – 5)+(- 4)= 12 + 2</a:t>
            </a:r>
            <a:endParaRPr lang="en-US" sz="6000" dirty="0">
              <a:latin typeface="Cambria Math"/>
              <a:cs typeface="Cambria Math"/>
            </a:endParaRPr>
          </a:p>
          <a:p>
            <a:pPr algn="ctr"/>
            <a:endParaRPr lang="en-US" sz="6000" dirty="0">
              <a:latin typeface="Cambria Math"/>
              <a:cs typeface="Cambria Math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58441" y="5623180"/>
            <a:ext cx="878627" cy="58040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37068" y="4016557"/>
            <a:ext cx="1422638" cy="2187027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6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94124"/>
              </p:ext>
            </p:extLst>
          </p:nvPr>
        </p:nvGraphicFramePr>
        <p:xfrm>
          <a:off x="748997" y="792456"/>
          <a:ext cx="7804761" cy="550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6083300" imgH="3746500" progId="Word.Document.12">
                  <p:embed/>
                </p:oleObj>
              </mc:Choice>
              <mc:Fallback>
                <p:oleObj name="Document" r:id="rId4" imgW="6083300" imgH="374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997" y="792456"/>
                        <a:ext cx="7804761" cy="55037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30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181" y="571500"/>
            <a:ext cx="7188508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To solve </a:t>
            </a:r>
            <a:r>
              <a:rPr lang="en-US" sz="3600" b="1" dirty="0" smtClean="0">
                <a:latin typeface="Herculanum"/>
                <a:cs typeface="Herculanum"/>
              </a:rPr>
              <a:t>MUTLI-STEP </a:t>
            </a:r>
            <a:r>
              <a:rPr lang="en-US" sz="3600" b="1" dirty="0" smtClean="0">
                <a:latin typeface="BudmoJiggler-Regular"/>
                <a:cs typeface="BudmoJiggler-Regular"/>
              </a:rPr>
              <a:t>EQUATIONS</a:t>
            </a:r>
            <a:r>
              <a:rPr lang="en-US" sz="3600" dirty="0" smtClean="0">
                <a:latin typeface="Century Gothic"/>
                <a:cs typeface="Century Gothic"/>
              </a:rPr>
              <a:t>, you just add one more step to solving two-step equations.  It will be  the first step.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868" y="3300090"/>
            <a:ext cx="750082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/>
                <a:cs typeface="Century Gothic"/>
              </a:rPr>
              <a:t>Step One </a:t>
            </a:r>
            <a:r>
              <a:rPr lang="en-US" sz="2800" dirty="0" smtClean="0">
                <a:latin typeface="Century Gothic"/>
                <a:cs typeface="Century Gothic"/>
              </a:rPr>
              <a:t>– Simplify the expression by distributing and/ or combining like terms.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0610" y="4777591"/>
            <a:ext cx="45720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dirty="0"/>
              <a:t>Example 1:</a:t>
            </a:r>
          </a:p>
          <a:p>
            <a:pPr algn="ctr"/>
            <a:r>
              <a:rPr lang="en-US" sz="2800" dirty="0"/>
              <a:t>3x + 6(4x + 2) = 66</a:t>
            </a:r>
          </a:p>
        </p:txBody>
      </p:sp>
    </p:spTree>
    <p:extLst>
      <p:ext uri="{BB962C8B-B14F-4D97-AF65-F5344CB8AC3E}">
        <p14:creationId xmlns:p14="http://schemas.microsoft.com/office/powerpoint/2010/main" val="346829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9454"/>
            <a:ext cx="490924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First - </a:t>
            </a:r>
            <a:r>
              <a:rPr lang="en-US" sz="4800" dirty="0" smtClean="0">
                <a:latin typeface="HelloMacaroni"/>
                <a:cs typeface="HelloMacaroni"/>
              </a:rPr>
              <a:t>Distribute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983" y="2627669"/>
            <a:ext cx="496301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=3x + 24x + 12 = 66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193491" y="1148552"/>
            <a:ext cx="45720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3x </a:t>
            </a:r>
            <a:r>
              <a:rPr lang="en-US" sz="4400" dirty="0"/>
              <a:t>+ 6(4x + 2) = 66</a:t>
            </a:r>
          </a:p>
        </p:txBody>
      </p:sp>
      <p:sp>
        <p:nvSpPr>
          <p:cNvPr id="6" name="Curved Down Arrow 5"/>
          <p:cNvSpPr/>
          <p:nvPr/>
        </p:nvSpPr>
        <p:spPr>
          <a:xfrm>
            <a:off x="5567004" y="1148552"/>
            <a:ext cx="822960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urved Down Arrow 6"/>
          <p:cNvSpPr/>
          <p:nvPr/>
        </p:nvSpPr>
        <p:spPr>
          <a:xfrm>
            <a:off x="5552697" y="1148552"/>
            <a:ext cx="1801879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464" y="3578451"/>
            <a:ext cx="823958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Next – </a:t>
            </a:r>
            <a:r>
              <a:rPr lang="en-US" sz="4800" dirty="0" smtClean="0">
                <a:latin typeface="HelloMacaroni"/>
                <a:cs typeface="HelloMacaroni"/>
              </a:rPr>
              <a:t>Combine Like Terms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0668" y="4495247"/>
            <a:ext cx="465644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3x + 24x + 12 = 66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0426" y="5462439"/>
            <a:ext cx="379953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=27x + 12 = 66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980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Now, use </a:t>
            </a:r>
            <a:r>
              <a:rPr lang="en-US" dirty="0" err="1" smtClean="0">
                <a:latin typeface="HelloMacaroni"/>
                <a:cs typeface="HelloMacaroni"/>
              </a:rPr>
              <a:t>Sadmep</a:t>
            </a:r>
            <a:r>
              <a:rPr lang="en-US" dirty="0" smtClean="0">
                <a:latin typeface="HelloMacaroni"/>
                <a:cs typeface="HelloMacaroni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to solve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766291" y="1600200"/>
            <a:ext cx="3618599" cy="43765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800" dirty="0" smtClean="0"/>
              <a:t>27x + 12 = 66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-12    -12</a:t>
            </a:r>
          </a:p>
          <a:p>
            <a:pPr marL="0" indent="0">
              <a:buNone/>
            </a:pPr>
            <a:r>
              <a:rPr lang="en-US" sz="4800" dirty="0" smtClean="0"/>
              <a:t>27x          = 54</a:t>
            </a:r>
          </a:p>
          <a:p>
            <a:pPr marL="914400" indent="-914400">
              <a:buAutoNum type="arabicPlain" startAt="27"/>
            </a:pPr>
            <a:r>
              <a:rPr lang="en-US" sz="4800" dirty="0" smtClean="0"/>
              <a:t>             27</a:t>
            </a:r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x            = 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66291" y="4110182"/>
            <a:ext cx="1066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09818" y="3325091"/>
            <a:ext cx="257489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8090" y="4110182"/>
            <a:ext cx="1066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8691" y="3325092"/>
            <a:ext cx="290945" cy="161636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6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49" y="983422"/>
            <a:ext cx="8738295" cy="3477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ambria Math"/>
                <a:cs typeface="Cambria Math"/>
              </a:rPr>
              <a:t>Check your answer with substitution :</a:t>
            </a:r>
          </a:p>
          <a:p>
            <a:pPr algn="ctr"/>
            <a:r>
              <a:rPr lang="en-US" sz="4000" dirty="0" smtClean="0">
                <a:latin typeface="Cambria Math"/>
                <a:cs typeface="Cambria Math"/>
              </a:rPr>
              <a:t> </a:t>
            </a:r>
            <a:r>
              <a:rPr lang="en-US" sz="6000" dirty="0" smtClean="0">
                <a:latin typeface="Cambria Math"/>
                <a:cs typeface="Cambria Math"/>
              </a:rPr>
              <a:t>3(2) + 6(4(2) + 2) = 66</a:t>
            </a:r>
            <a:endParaRPr lang="en-US" sz="6000" dirty="0">
              <a:latin typeface="Cambria Math"/>
              <a:cs typeface="Cambria Math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58441" y="5623180"/>
            <a:ext cx="878627" cy="58040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37068" y="4016557"/>
            <a:ext cx="1422638" cy="2187027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9454"/>
            <a:ext cx="490924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First - </a:t>
            </a:r>
            <a:r>
              <a:rPr lang="en-US" sz="4800" dirty="0" smtClean="0">
                <a:latin typeface="HelloMacaroni"/>
                <a:cs typeface="HelloMacaroni"/>
              </a:rPr>
              <a:t>Distribute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983" y="2627669"/>
            <a:ext cx="390894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/>
              <a:t>=4x + </a:t>
            </a:r>
            <a:r>
              <a:rPr lang="en-US" sz="4800" dirty="0"/>
              <a:t>8</a:t>
            </a:r>
            <a:r>
              <a:rPr lang="en-US" sz="4800" dirty="0" smtClean="0"/>
              <a:t> = 2x - 2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193491" y="1148552"/>
            <a:ext cx="45720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4(x + 2) = 2x - 2</a:t>
            </a:r>
            <a:endParaRPr lang="en-US" sz="4400" dirty="0"/>
          </a:p>
        </p:txBody>
      </p:sp>
      <p:sp>
        <p:nvSpPr>
          <p:cNvPr id="6" name="Curved Down Arrow 5"/>
          <p:cNvSpPr/>
          <p:nvPr/>
        </p:nvSpPr>
        <p:spPr>
          <a:xfrm>
            <a:off x="4789387" y="1148552"/>
            <a:ext cx="822960" cy="822960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urved Down Arrow 6"/>
          <p:cNvSpPr/>
          <p:nvPr/>
        </p:nvSpPr>
        <p:spPr>
          <a:xfrm>
            <a:off x="4909245" y="1148551"/>
            <a:ext cx="1308391" cy="814859"/>
          </a:xfrm>
          <a:prstGeom prst="curved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464" y="3578451"/>
            <a:ext cx="823958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Next – </a:t>
            </a:r>
            <a:r>
              <a:rPr lang="en-US" sz="4800" dirty="0" smtClean="0">
                <a:latin typeface="HelloMacaroni"/>
                <a:cs typeface="HelloMacaroni"/>
              </a:rPr>
              <a:t>Combine Like Terms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518" y="4677609"/>
            <a:ext cx="8935482" cy="20005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</a:t>
            </a:r>
            <a:r>
              <a:rPr lang="en-US" sz="4000" dirty="0" smtClean="0"/>
              <a:t>othing can be combined.</a:t>
            </a:r>
          </a:p>
          <a:p>
            <a:pPr algn="ctr"/>
            <a:r>
              <a:rPr lang="en-US" sz="4000" dirty="0" smtClean="0"/>
              <a:t>Remember, you can only combine separately on each side of the equation.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383563" y="309454"/>
            <a:ext cx="293556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/>
              <a:t>Example 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180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Now, use </a:t>
            </a:r>
            <a:r>
              <a:rPr lang="en-US" dirty="0" err="1" smtClean="0">
                <a:latin typeface="HelloMacaroni"/>
                <a:cs typeface="HelloMacaroni"/>
              </a:rPr>
              <a:t>Sadmep</a:t>
            </a:r>
            <a:r>
              <a:rPr lang="en-US" dirty="0" smtClean="0">
                <a:latin typeface="HelloMacaroni"/>
                <a:cs typeface="HelloMacaroni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to solve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643249" y="1447158"/>
            <a:ext cx="3222857" cy="51398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000" dirty="0" smtClean="0"/>
              <a:t>4x + 8 = 2x – 2</a:t>
            </a:r>
          </a:p>
          <a:p>
            <a:pPr marL="0" indent="0">
              <a:buNone/>
            </a:pPr>
            <a:r>
              <a:rPr lang="en-US" sz="4000" dirty="0" smtClean="0"/>
              <a:t>-2x         -2x </a:t>
            </a:r>
          </a:p>
          <a:p>
            <a:pPr marL="0" indent="0">
              <a:buNone/>
            </a:pPr>
            <a:r>
              <a:rPr lang="en-US" sz="4000" dirty="0" smtClean="0"/>
              <a:t>2x + 8   =     -2</a:t>
            </a:r>
          </a:p>
          <a:p>
            <a:pPr marL="0" indent="0">
              <a:buNone/>
            </a:pPr>
            <a:r>
              <a:rPr lang="en-US" sz="4000" dirty="0" smtClean="0"/>
              <a:t>      -8            -8</a:t>
            </a:r>
          </a:p>
          <a:p>
            <a:pPr marL="0" indent="0">
              <a:buNone/>
            </a:pPr>
            <a:r>
              <a:rPr lang="en-US" sz="4000" dirty="0" smtClean="0"/>
              <a:t>2x           =   -10</a:t>
            </a:r>
          </a:p>
          <a:p>
            <a:pPr marL="0" indent="0">
              <a:buNone/>
            </a:pPr>
            <a:r>
              <a:rPr lang="en-US" sz="4000" dirty="0" smtClean="0"/>
              <a:t>2                    2</a:t>
            </a:r>
          </a:p>
          <a:p>
            <a:pPr marL="0" indent="0">
              <a:buNone/>
            </a:pPr>
            <a:r>
              <a:rPr lang="en-US" sz="4000" dirty="0" smtClean="0"/>
              <a:t>           x = -5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66291" y="4460168"/>
            <a:ext cx="1066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643250" y="2889060"/>
            <a:ext cx="313525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99306" y="4318717"/>
            <a:ext cx="1066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77415" y="1447158"/>
            <a:ext cx="290945" cy="161636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87618" y="2889060"/>
            <a:ext cx="290945" cy="161636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43249" y="5172559"/>
            <a:ext cx="1066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99306" y="5172559"/>
            <a:ext cx="1066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85832" y="4318717"/>
            <a:ext cx="290945" cy="161636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3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49" y="983422"/>
            <a:ext cx="8738295" cy="44012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ambria Math"/>
                <a:cs typeface="Cambria Math"/>
              </a:rPr>
              <a:t>Check your answer with substitution :</a:t>
            </a:r>
          </a:p>
          <a:p>
            <a:pPr algn="ctr"/>
            <a:r>
              <a:rPr lang="en-US" sz="4000" dirty="0" smtClean="0">
                <a:latin typeface="Cambria Math"/>
                <a:cs typeface="Cambria Math"/>
              </a:rPr>
              <a:t>4(-5 + 2) = 2(-5) – 2</a:t>
            </a:r>
          </a:p>
          <a:p>
            <a:pPr algn="ctr"/>
            <a:r>
              <a:rPr lang="en-US" sz="4000" dirty="0" smtClean="0">
                <a:latin typeface="Cambria Math"/>
                <a:cs typeface="Cambria Math"/>
              </a:rPr>
              <a:t>4(-3) = -10 – 2</a:t>
            </a:r>
          </a:p>
          <a:p>
            <a:pPr algn="ctr"/>
            <a:r>
              <a:rPr lang="en-US" sz="4000" dirty="0" smtClean="0">
                <a:latin typeface="Cambria Math"/>
                <a:cs typeface="Cambria Math"/>
              </a:rPr>
              <a:t>-12 = -12</a:t>
            </a:r>
            <a:endParaRPr lang="en-US" sz="6000" dirty="0">
              <a:latin typeface="Cambria Math"/>
              <a:cs typeface="Cambria Math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58441" y="5623180"/>
            <a:ext cx="878627" cy="580404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37068" y="4016557"/>
            <a:ext cx="1422638" cy="2187027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42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822</Words>
  <Application>Microsoft Macintosh PowerPoint</Application>
  <PresentationFormat>On-screen Show (4:3)</PresentationFormat>
  <Paragraphs>128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Document</vt:lpstr>
      <vt:lpstr>Microsoft Word Document</vt:lpstr>
      <vt:lpstr>Solving Multi-Step Equations</vt:lpstr>
      <vt:lpstr>Flashback</vt:lpstr>
      <vt:lpstr>PowerPoint Presentation</vt:lpstr>
      <vt:lpstr>PowerPoint Presentation</vt:lpstr>
      <vt:lpstr>Now, use Sadmep to solve</vt:lpstr>
      <vt:lpstr>PowerPoint Presentation</vt:lpstr>
      <vt:lpstr>PowerPoint Presentation</vt:lpstr>
      <vt:lpstr>Now, use Sadmep to solve</vt:lpstr>
      <vt:lpstr>PowerPoint Presentation</vt:lpstr>
      <vt:lpstr>PowerPoint Presentation</vt:lpstr>
      <vt:lpstr>Now, use Sadmep to solve</vt:lpstr>
      <vt:lpstr>PowerPoint Presentation</vt:lpstr>
      <vt:lpstr>PowerPoint Presentation</vt:lpstr>
      <vt:lpstr>Now, use Sadmep to solve</vt:lpstr>
      <vt:lpstr>PowerPoint Presentation</vt:lpstr>
      <vt:lpstr>PowerPoint Presentation</vt:lpstr>
      <vt:lpstr>Now, use Sadmep to solve</vt:lpstr>
      <vt:lpstr>PowerPoint Presentation</vt:lpstr>
      <vt:lpstr>PowerPoint Presentation</vt:lpstr>
      <vt:lpstr>Now, use Sadmep to solve</vt:lpstr>
      <vt:lpstr>PowerPoint Presentation</vt:lpstr>
      <vt:lpstr>PowerPoint Presentation</vt:lpstr>
      <vt:lpstr>Now, use Sadmep to solve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Post</dc:creator>
  <cp:lastModifiedBy>Joanna Post</cp:lastModifiedBy>
  <cp:revision>23</cp:revision>
  <cp:lastPrinted>2015-01-25T19:20:16Z</cp:lastPrinted>
  <dcterms:created xsi:type="dcterms:W3CDTF">2015-01-21T16:05:31Z</dcterms:created>
  <dcterms:modified xsi:type="dcterms:W3CDTF">2016-02-04T22:27:08Z</dcterms:modified>
</cp:coreProperties>
</file>